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Jua"/>
      <p:regular r:id="rId80"/>
    </p:embeddedFont>
    <p:embeddedFont>
      <p:font typeface="Nanum Gothic"/>
      <p:regular r:id="rId81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3" roundtripDataSignature="AMtx7mg6EZpoMKnrAv5zHpfp/m41muYu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83CCDBA-5FE6-45F0-B0BC-BC9C9CFC2C9A}">
  <a:tblStyle styleId="{183CCDBA-5FE6-45F0-B0BC-BC9C9CFC2C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customschemas.google.com/relationships/presentationmetadata" Target="meta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Jua-regular.fntdata"/><Relationship Id="rId82" Type="http://schemas.openxmlformats.org/officeDocument/2006/relationships/font" Target="fonts/NanumGothic-bold.fntdata"/><Relationship Id="rId81" Type="http://schemas.openxmlformats.org/officeDocument/2006/relationships/font" Target="fonts/Nanum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b64ab5d7b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7b64ab5d7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로그인을 진행한 후  해당 컨트롤러를 통해 프로젝트 생성을 요청하고 void로 값을 받습니다.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b64ab5d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7b64ab5d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/>
              <a:t>(채팅을 db를 쓰지 않기 때문에 mapper가 필요 없어서 mapper를 지웁니다!!!)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-&gt; 채팅 시 화면 상단에 있는 채팅 아이콘을 클릭하면 채팅 상대를 검색할 수 있고, 조회된 유저 목록에서 대화 상대를 선택 할 수 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선택한 대화 상대와 채팅을 시작하면 "___ 님 환영 합니다. " 라는 입장 환영 메세지가 출력되</a:t>
            </a:r>
            <a:r>
              <a:rPr lang="ko"/>
              <a:t>고, 채팅을 시작 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채팅 종료 시에도 동일한 방식으로 퇴장 메시지가 출력됩니다.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새로운 프로젝트 순으로 리스트를 뽑아 보여주는 메소드이다.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하기싫어 ㅎㅎ.. 망할 내인생망햇어 ㅎㅎ..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관리자 페이지에서는 랭킹을 볼수 있는데 가게랭킹은 다중쿼리로 좋아요순, 리뷰순, 별점순으로 리스트를 뽑아주고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프로젝트랭킹도 다중쿼리로 좋아요순, 퍼가요순, 최신순으로 리스트를 뽑아줄 예정입니다.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관리자 페이지에서는 랭킹을 볼수 있는데 가게랭킹은 다중쿼리로 좋아요순, 리뷰순, 별점순으로 리스트를 뽑아주고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프로젝트랭킹도 다중쿼리로 좋아요순, 퍼가요순, 최신순으로 리스트를 뽑아줄 예정입니다.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관리자 페이지에서는 랭킹을 볼수 있는데 가게랭킹은 다중쿼리로 좋아요순, 리뷰순, 별점순으로 리스트를 뽑아주고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프로젝트랭킹도 다중쿼리로 좋아요순, 퍼가요순, 최신순으로 리스트를 뽑아줄 예정입니다.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관리자 페이지에서는 랭킹을 볼수 있는데 가게랭킹은 다중쿼리로 좋아요순, 리뷰순, 별점순으로 리스트를 뽑아주고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프로젝트랭킹도 다중쿼리로 좋아요순, 퍼가요순, 최신순으로 리스트를 뽑아줄 예정입니다.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마이바티스랑 제이에이피 둘다 사용함 </a:t>
            </a:r>
            <a:r>
              <a:rPr lang="ko"/>
              <a:t>리액트는 크게 component, css 로 나눴는데 component의 상세구조는 정하지 않앗다!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file에서 클론레포지토리를 누릅니다. 어떤 레파지토리를 선택할지 정하고 클론누른다.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클론누르면 final가지고옴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브런치에서 뉴브런치를 선택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내마음대로 이름을 정해준다.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커렌트 브런치를 선택후 내이름을 선택 한후 /  Publish branch를 눌러 새로운 브런치가 생성된걸 알려준다.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깃허브의 final 폴더가 생긴다.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여기에 새로운 파일을 추가한다.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내용을 작성후 커밋을 누른다.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그러면 push에 1이 생긴다. 푸쉬를 누른다.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묘묘가 1분전에 업데이트한걸 확인할수있다.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새로운파일입니다. 파일이 올라가잇다.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spring- boot와 Vs-code구조설정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b6a7fdb1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7b6a7fdb1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spring-boot와 mysql 설정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mysql의 database가 testdb이고 serverTimeZone을 설정한다.</a:t>
            </a:r>
            <a:endParaRPr/>
          </a:p>
          <a:p>
            <a:pPr indent="0" lvl="0" marL="0" rtl="0" algn="l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URL에 </a:t>
            </a:r>
            <a:r>
              <a:rPr b="1" lang="ko" sz="12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?serverTimezone=UTC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를 추가 했습니다. 추가후 에러없이 동작합니다. </a:t>
            </a:r>
            <a:r>
              <a:rPr b="1" lang="ko" sz="1200">
                <a:solidFill>
                  <a:srgbClr val="09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UTC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(Coordinated Universal Time:세계 협정시)는 예전의 </a:t>
            </a:r>
            <a:r>
              <a:rPr b="1" lang="ko" sz="1200">
                <a:solidFill>
                  <a:srgbClr val="09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GMT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(Greenwich Mean Time)가 표준화 된 것입니다.</a:t>
            </a:r>
            <a:endParaRPr sz="1050">
              <a:solidFill>
                <a:srgbClr val="55555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2727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우리나라의 표준시는 </a:t>
            </a:r>
            <a:r>
              <a:rPr b="1" lang="ko" sz="1200">
                <a:solidFill>
                  <a:srgbClr val="09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KST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입니다. </a:t>
            </a:r>
            <a:r>
              <a:rPr b="1" lang="ko" sz="1200">
                <a:solidFill>
                  <a:srgbClr val="09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UTC +9:00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 값입니다. jdbc url의 옵션으로 KST 를 사용하면 에러가 발생합니다. </a:t>
            </a:r>
            <a:r>
              <a:rPr b="1" lang="ko" sz="1200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?serverTimezone=Asia/Seoul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을 사용할 수 있습니다.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UserController로 각각의 method에 Response가 보내진다.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b6a7fdb1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7b6a7fdb1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UserService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b6a7fdb1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7b6a7fdb1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UserServiceImpl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b6a7fdb1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7b6a7fdb1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UserDao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b6a7fdb1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7b6a7fdb1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ApiService로 message가 보내지는 곳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저 주소로 컨트롤러로 들어가서 매칭해줍니다.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b6a7fdb18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7b6a7fdb1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전체 Controller하는 App.js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RouterComponent 전체를 AppRouter로 묶어서 사용할 수 있다.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b6a7fdb1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7b6a7fdb1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RouterComponent 위: 처음 페이지가 실행되고 보여지는 기본 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RouterComponent 아래: user를 새로 만들고 저장하게되면 보여지는 곳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b6a7fdb1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7b6a7fdb1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base url에서 list 컴포넌트를 호출하도록 설정했습니다. list 컴포넌트에서는 스프링부트 컨트롤러와 연동해서 list트를 불러오는 함수롤 호출합니다.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컨트롤러에서 해당 함수를 실행한 후, 값을 이 list를 호출한 컴포넌트 함수로 결과값을 리턴해줍니다. 그래서 list 목록을 볼 수 있습니다.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b6a7fdb1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7b6a7fdb1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table로 뿌려지기 위함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b64ab5d7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7b64ab5d7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b64ab5d7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7b64ab5d7b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b64ab5d7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7b64ab5d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UserService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User를 새로 생성하고 저장하는 부분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b64ab5d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7b64ab5d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UserServiceImpl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b64ab5d7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7b64ab5d7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UserServiceImpl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b64ab5d7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7b64ab5d7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b64ab5d7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7b64ab5d7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b64ab5d7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7b64ab5d7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b64ab5d7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7b64ab5d7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b64ab5d7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7b64ab5d7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b64ab5d7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7b64ab5d7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b64ab5d7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g7b64ab5d7b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b64ab5d7b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b64ab5d7b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b64ab5d7b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b64ab5d7b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b64ab5d7b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b64ab5d7b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일</a:t>
            </a:r>
            <a:r>
              <a:rPr lang="ko"/>
              <a:t>반회원은 </a:t>
            </a:r>
            <a:r>
              <a:rPr lang="ko"/>
              <a:t>OAuth2</a:t>
            </a:r>
            <a:r>
              <a:rPr lang="ko"/>
              <a:t>를 이용해 자체적으로 회원가입을 진행하는 것이 아닌, 다른 사이트 계정(Resource Server)을 통해 간단하게 회원가입을 진행합니다.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타사 계정으로 회원가입을 진행한 후, Resource Server(연동한 계정)에서 아이디와 비밀번호 대신 제공한 토큰으로 사이트를 이용할 수 있습니다. 간단하게 회원가입과 로그인을 진행했기 때문에 회원 상세 정보는 마이페이지에서 입력합니다.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b64ab5d7b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b64ab5d7b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b64ab5d7b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b64ab5d7b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p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p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/>
              <a:t>프로젝트를 컨트롤러를 통해서 생성합니다.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7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png"/><Relationship Id="rId4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CA8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/>
          <p:nvPr/>
        </p:nvSpPr>
        <p:spPr>
          <a:xfrm>
            <a:off x="3542203" y="1143007"/>
            <a:ext cx="1795500" cy="1795500"/>
          </a:xfrm>
          <a:prstGeom prst="ellipse">
            <a:avLst/>
          </a:prstGeom>
          <a:solidFill>
            <a:srgbClr val="FEF5CE"/>
          </a:solidFill>
          <a:ln cap="flat" cmpd="sng" w="57150">
            <a:solidFill>
              <a:srgbClr val="D4DB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1975000" y="3151675"/>
            <a:ext cx="50298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2조</a:t>
            </a:r>
            <a:endParaRPr b="1" i="0" sz="3000" u="none" cap="none" strike="noStrike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i="0" lang="ko" sz="20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김주현   김덕현   김민서   서묘음   신은석</a:t>
            </a:r>
            <a:endParaRPr b="1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400" y="1234975"/>
            <a:ext cx="1504800" cy="15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"/>
          <p:cNvSpPr/>
          <p:nvPr/>
        </p:nvSpPr>
        <p:spPr>
          <a:xfrm>
            <a:off x="2901640" y="2444302"/>
            <a:ext cx="3076500" cy="400500"/>
          </a:xfrm>
          <a:prstGeom prst="ribbon2">
            <a:avLst>
              <a:gd fmla="val 23802" name="adj1"/>
              <a:gd fmla="val 71672" name="adj2"/>
            </a:avLst>
          </a:prstGeom>
          <a:solidFill>
            <a:srgbClr val="FEF5CE"/>
          </a:solidFill>
          <a:ln cap="rnd" cmpd="sng" w="38100">
            <a:solidFill>
              <a:srgbClr val="D4DB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맛집의 민족</a:t>
            </a:r>
            <a:endParaRPr b="1" i="0" sz="1800" u="none" cap="none" strike="noStrike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b64ab5d7b_2_20"/>
          <p:cNvSpPr/>
          <p:nvPr/>
        </p:nvSpPr>
        <p:spPr>
          <a:xfrm>
            <a:off x="7657500" y="2329825"/>
            <a:ext cx="1486500" cy="24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7b64ab5d7b_2_20"/>
          <p:cNvSpPr/>
          <p:nvPr/>
        </p:nvSpPr>
        <p:spPr>
          <a:xfrm>
            <a:off x="8658761" y="1123575"/>
            <a:ext cx="474300" cy="24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7b64ab5d7b_2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4075" y="0"/>
            <a:ext cx="5718976" cy="51435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7" name="Google Shape;167;g7b64ab5d7b_2_20"/>
          <p:cNvGrpSpPr/>
          <p:nvPr/>
        </p:nvGrpSpPr>
        <p:grpSpPr>
          <a:xfrm>
            <a:off x="9373068" y="2072349"/>
            <a:ext cx="1843000" cy="2668321"/>
            <a:chOff x="4528868" y="1316224"/>
            <a:chExt cx="1843000" cy="2668321"/>
          </a:xfrm>
        </p:grpSpPr>
        <p:sp>
          <p:nvSpPr>
            <p:cNvPr id="168" name="Google Shape;168;g7b64ab5d7b_2_20"/>
            <p:cNvSpPr/>
            <p:nvPr/>
          </p:nvSpPr>
          <p:spPr>
            <a:xfrm>
              <a:off x="5897568" y="1534775"/>
              <a:ext cx="474300" cy="428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Google Shape;169;g7b64ab5d7b_2_20"/>
            <p:cNvPicPr preferRelativeResize="0"/>
            <p:nvPr/>
          </p:nvPicPr>
          <p:blipFill rotWithShape="1">
            <a:blip r:embed="rId4">
              <a:alphaModFix/>
            </a:blip>
            <a:srcRect b="0" l="56709" r="2858" t="0"/>
            <a:stretch/>
          </p:blipFill>
          <p:spPr>
            <a:xfrm>
              <a:off x="4635950" y="1365375"/>
              <a:ext cx="1486500" cy="251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g7b64ab5d7b_2_20"/>
            <p:cNvSpPr/>
            <p:nvPr/>
          </p:nvSpPr>
          <p:spPr>
            <a:xfrm>
              <a:off x="6100879" y="1721375"/>
              <a:ext cx="129600" cy="1708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7b64ab5d7b_2_20"/>
            <p:cNvSpPr/>
            <p:nvPr/>
          </p:nvSpPr>
          <p:spPr>
            <a:xfrm>
              <a:off x="5314400" y="1316224"/>
              <a:ext cx="129600" cy="13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7b64ab5d7b_2_20"/>
            <p:cNvSpPr/>
            <p:nvPr/>
          </p:nvSpPr>
          <p:spPr>
            <a:xfrm>
              <a:off x="4528868" y="1607374"/>
              <a:ext cx="129600" cy="215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7b64ab5d7b_2_20"/>
            <p:cNvSpPr/>
            <p:nvPr/>
          </p:nvSpPr>
          <p:spPr>
            <a:xfrm>
              <a:off x="4832235" y="3854045"/>
              <a:ext cx="1236300" cy="13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" name="Google Shape;174;g7b64ab5d7b_2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25" y="987074"/>
            <a:ext cx="2714738" cy="36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7b64ab5d7b_2_20"/>
          <p:cNvSpPr/>
          <p:nvPr/>
        </p:nvSpPr>
        <p:spPr>
          <a:xfrm>
            <a:off x="204904" y="1377929"/>
            <a:ext cx="1927200" cy="16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7b64ab5d7b_2_20"/>
          <p:cNvSpPr/>
          <p:nvPr/>
        </p:nvSpPr>
        <p:spPr>
          <a:xfrm>
            <a:off x="204900" y="3469700"/>
            <a:ext cx="2057400" cy="16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7b64ab5d7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062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7b64ab5d7b_2_0"/>
          <p:cNvPicPr preferRelativeResize="0"/>
          <p:nvPr/>
        </p:nvPicPr>
        <p:blipFill rotWithShape="1">
          <a:blip r:embed="rId4">
            <a:alphaModFix/>
          </a:blip>
          <a:srcRect b="56879" l="0" r="0" t="0"/>
          <a:stretch/>
        </p:blipFill>
        <p:spPr>
          <a:xfrm>
            <a:off x="5698750" y="3562775"/>
            <a:ext cx="3172200" cy="14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7b64ab5d7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525" y="90600"/>
            <a:ext cx="3314926" cy="32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5350" y="0"/>
            <a:ext cx="48886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255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216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4">
            <a:alphaModFix/>
          </a:blip>
          <a:srcRect b="0" l="51232" r="8319" t="0"/>
          <a:stretch/>
        </p:blipFill>
        <p:spPr>
          <a:xfrm>
            <a:off x="7325050" y="870375"/>
            <a:ext cx="1677850" cy="2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675" y="0"/>
            <a:ext cx="531532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13"/>
          <p:cNvGrpSpPr/>
          <p:nvPr/>
        </p:nvGrpSpPr>
        <p:grpSpPr>
          <a:xfrm>
            <a:off x="19628" y="10050"/>
            <a:ext cx="3600937" cy="5123400"/>
            <a:chOff x="5523148" y="0"/>
            <a:chExt cx="3620852" cy="5123400"/>
          </a:xfrm>
        </p:grpSpPr>
        <p:sp>
          <p:nvSpPr>
            <p:cNvPr id="202" name="Google Shape;202;p13"/>
            <p:cNvSpPr txBox="1"/>
            <p:nvPr/>
          </p:nvSpPr>
          <p:spPr>
            <a:xfrm>
              <a:off x="5751275" y="4914000"/>
              <a:ext cx="1105500" cy="20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3" name="Google Shape;20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3150" y="65325"/>
              <a:ext cx="3620850" cy="489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13"/>
            <p:cNvSpPr/>
            <p:nvPr/>
          </p:nvSpPr>
          <p:spPr>
            <a:xfrm>
              <a:off x="5523148" y="2094925"/>
              <a:ext cx="272100" cy="92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5981425" y="0"/>
              <a:ext cx="589800" cy="16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14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11" name="Google Shape;211;p14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3" name="Google Shape;213;p14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14" name="Google Shape;214;p14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15" name="Google Shape;215;p14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16" name="Google Shape;216;p14"/>
          <p:cNvSpPr txBox="1"/>
          <p:nvPr>
            <p:ph type="title"/>
          </p:nvPr>
        </p:nvSpPr>
        <p:spPr>
          <a:xfrm>
            <a:off x="1624275" y="2150850"/>
            <a:ext cx="61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ko" sz="6000">
                <a:solidFill>
                  <a:srgbClr val="434343"/>
                </a:solidFill>
              </a:rPr>
              <a:t>Owner</a:t>
            </a:r>
            <a:r>
              <a:rPr b="1" lang="ko" sz="3600">
                <a:solidFill>
                  <a:srgbClr val="434343"/>
                </a:solidFill>
              </a:rPr>
              <a:t>(음식점&amp;예약)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0225" y="0"/>
            <a:ext cx="599377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8"/>
          <p:cNvPicPr preferRelativeResize="0"/>
          <p:nvPr/>
        </p:nvPicPr>
        <p:blipFill rotWithShape="1">
          <a:blip r:embed="rId4">
            <a:alphaModFix/>
          </a:blip>
          <a:srcRect b="0" l="0" r="0" t="2610"/>
          <a:stretch/>
        </p:blipFill>
        <p:spPr>
          <a:xfrm>
            <a:off x="0" y="1281400"/>
            <a:ext cx="3034450" cy="31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6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4">
            <a:alphaModFix/>
          </a:blip>
          <a:srcRect b="0" l="0" r="4579" t="0"/>
          <a:stretch/>
        </p:blipFill>
        <p:spPr>
          <a:xfrm>
            <a:off x="143949" y="1914475"/>
            <a:ext cx="17358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875" y="0"/>
            <a:ext cx="5973125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 rotWithShape="1">
          <a:blip r:embed="rId4">
            <a:alphaModFix/>
          </a:blip>
          <a:srcRect b="0" l="0" r="0" t="2610"/>
          <a:stretch/>
        </p:blipFill>
        <p:spPr>
          <a:xfrm>
            <a:off x="20650" y="1219425"/>
            <a:ext cx="3034450" cy="31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2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69" name="Google Shape;69;p2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" name="Google Shape;71;p2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72" name="Google Shape;72;p2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73" name="Google Shape;73;p2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74" name="Google Shape;74;p2"/>
          <p:cNvSpPr/>
          <p:nvPr/>
        </p:nvSpPr>
        <p:spPr>
          <a:xfrm>
            <a:off x="935321" y="422400"/>
            <a:ext cx="1928400" cy="515700"/>
          </a:xfrm>
          <a:prstGeom prst="roundRect">
            <a:avLst>
              <a:gd fmla="val 30303" name="adj"/>
            </a:avLst>
          </a:prstGeom>
          <a:solidFill>
            <a:srgbClr val="FACA8D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0" sz="1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859121" y="1179171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0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1296625" y="954463"/>
            <a:ext cx="63243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" sz="3000" u="none" cap="none" strike="noStrike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Step.1  간트차트</a:t>
            </a:r>
            <a:endParaRPr b="0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859121" y="1895926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0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1296625" y="1585282"/>
            <a:ext cx="6143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" sz="3000" u="none" cap="none" strike="noStrike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Step.2  Sequence diagram</a:t>
            </a:r>
            <a:endParaRPr b="0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860971" y="2720246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0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1298475" y="2495550"/>
            <a:ext cx="8320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" sz="3000" u="none" cap="none" strike="noStrike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Step.3  Spring Boot &amp; React &amp; MySql</a:t>
            </a:r>
            <a:endParaRPr b="0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860971" y="3546269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0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1298475" y="3235625"/>
            <a:ext cx="6143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" sz="3000" u="none" cap="none" strike="noStrike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Step.4  형상관리</a:t>
            </a:r>
            <a:endParaRPr b="0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860971" y="4259619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02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1298475" y="3948975"/>
            <a:ext cx="6143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" sz="3000" u="none" cap="none" strike="noStrike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</a:t>
            </a:r>
            <a:r>
              <a:rPr b="1" lang="ko" sz="30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1" i="0" lang="ko" sz="3000" u="none" cap="none" strike="noStrike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ko" sz="30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CRUD</a:t>
            </a:r>
            <a:endParaRPr b="0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9"/>
          <p:cNvGrpSpPr/>
          <p:nvPr/>
        </p:nvGrpSpPr>
        <p:grpSpPr>
          <a:xfrm>
            <a:off x="12" y="9300"/>
            <a:ext cx="4637072" cy="5124906"/>
            <a:chOff x="0" y="419650"/>
            <a:chExt cx="7033326" cy="4723851"/>
          </a:xfrm>
        </p:grpSpPr>
        <p:pic>
          <p:nvPicPr>
            <p:cNvPr id="245" name="Google Shape;24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19650"/>
              <a:ext cx="7033326" cy="4723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19"/>
            <p:cNvSpPr/>
            <p:nvPr/>
          </p:nvSpPr>
          <p:spPr>
            <a:xfrm>
              <a:off x="4770000" y="936000"/>
              <a:ext cx="144000" cy="144000"/>
            </a:xfrm>
            <a:prstGeom prst="flowChartSummingJunction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7" name="Google Shape;2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075" y="919925"/>
            <a:ext cx="4506925" cy="37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0"/>
          <p:cNvPicPr preferRelativeResize="0"/>
          <p:nvPr/>
        </p:nvPicPr>
        <p:blipFill rotWithShape="1">
          <a:blip r:embed="rId3">
            <a:alphaModFix/>
          </a:blip>
          <a:srcRect b="50606" l="0" r="0" t="0"/>
          <a:stretch/>
        </p:blipFill>
        <p:spPr>
          <a:xfrm>
            <a:off x="5111300" y="0"/>
            <a:ext cx="4074026" cy="16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85150"/>
            <a:ext cx="7214850" cy="405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21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59" name="Google Shape;259;p21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1" name="Google Shape;261;p21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62" name="Google Shape;262;p21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63" name="Google Shape;263;p21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64" name="Google Shape;264;p21"/>
          <p:cNvSpPr txBox="1"/>
          <p:nvPr>
            <p:ph type="title"/>
          </p:nvPr>
        </p:nvSpPr>
        <p:spPr>
          <a:xfrm>
            <a:off x="1624275" y="2150850"/>
            <a:ext cx="61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ko" sz="6000">
                <a:solidFill>
                  <a:srgbClr val="434343"/>
                </a:solidFill>
              </a:rPr>
              <a:t>Admin</a:t>
            </a:r>
            <a:r>
              <a:rPr b="1" lang="ko" sz="3600">
                <a:solidFill>
                  <a:srgbClr val="434343"/>
                </a:solidFill>
              </a:rPr>
              <a:t>(관리자)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62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1700" y="0"/>
            <a:ext cx="5892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25" y="0"/>
            <a:ext cx="294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/>
          <p:nvPr/>
        </p:nvSpPr>
        <p:spPr>
          <a:xfrm>
            <a:off x="20747" y="675"/>
            <a:ext cx="475200" cy="285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162822" y="2230950"/>
            <a:ext cx="870000" cy="68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1074225" y="2179950"/>
            <a:ext cx="1962900" cy="73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2520653" y="2912550"/>
            <a:ext cx="475200" cy="16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450" y="0"/>
            <a:ext cx="57665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700" y="1147125"/>
            <a:ext cx="2840050" cy="29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26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96" name="Google Shape;296;p26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99" name="Google Shape;299;p26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300" name="Google Shape;300;p26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01" name="Google Shape;301;p26"/>
          <p:cNvSpPr txBox="1"/>
          <p:nvPr>
            <p:ph type="title"/>
          </p:nvPr>
        </p:nvSpPr>
        <p:spPr>
          <a:xfrm>
            <a:off x="1624275" y="2150850"/>
            <a:ext cx="61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ko" sz="6000">
                <a:solidFill>
                  <a:srgbClr val="434343"/>
                </a:solidFill>
              </a:rPr>
              <a:t>사용기술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450" y="133963"/>
            <a:ext cx="4308400" cy="222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525" y="2652530"/>
            <a:ext cx="4144360" cy="173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390" y="740702"/>
            <a:ext cx="3744878" cy="121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9185" y="3316176"/>
            <a:ext cx="34766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28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15" name="Google Shape;315;p28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7" name="Google Shape;317;p28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318" name="Google Shape;318;p28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319" name="Google Shape;319;p28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20" name="Google Shape;320;p28"/>
          <p:cNvSpPr txBox="1"/>
          <p:nvPr>
            <p:ph type="title"/>
          </p:nvPr>
        </p:nvSpPr>
        <p:spPr>
          <a:xfrm>
            <a:off x="1624275" y="2150850"/>
            <a:ext cx="61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ko" sz="6000">
                <a:solidFill>
                  <a:srgbClr val="434343"/>
                </a:solidFill>
              </a:rPr>
              <a:t>폴더구조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3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90" name="Google Shape;90;p3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" name="Google Shape;92;p3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93" name="Google Shape;93;p3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94" name="Google Shape;94;p3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95" name="Google Shape;95;p3"/>
          <p:cNvSpPr txBox="1"/>
          <p:nvPr>
            <p:ph type="title"/>
          </p:nvPr>
        </p:nvSpPr>
        <p:spPr>
          <a:xfrm>
            <a:off x="2781150" y="2150850"/>
            <a:ext cx="3581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ko" sz="6000">
                <a:solidFill>
                  <a:srgbClr val="434343"/>
                </a:solidFill>
              </a:rPr>
              <a:t>간트차트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/>
        </p:nvSpPr>
        <p:spPr>
          <a:xfrm>
            <a:off x="679950" y="182000"/>
            <a:ext cx="2617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4124075" y="839100"/>
            <a:ext cx="4894200" cy="3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 New Spring Starter Project Dependencies ]    </a:t>
            </a:r>
            <a:endParaRPr b="0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=&gt; 프로젝트 생성 시 선택할 것들</a:t>
            </a:r>
            <a:endParaRPr b="0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Spring Boot DevTools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Spring Data JPA</a:t>
            </a:r>
            <a:endParaRPr b="0" i="0" sz="1400" u="none" cap="none" strike="noStrike">
              <a:solidFill>
                <a:schemeClr val="dk1"/>
              </a:solidFill>
              <a:highlight>
                <a:srgbClr val="D9EAD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Spring Web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Spring Web Services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Lombok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MySQL Driver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MyBatis Framework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WebSocket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375" y="759800"/>
            <a:ext cx="2815524" cy="4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30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33" name="Google Shape;333;p30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5" name="Google Shape;335;p30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336" name="Google Shape;336;p30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337" name="Google Shape;337;p30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38" name="Google Shape;338;p30"/>
          <p:cNvSpPr txBox="1"/>
          <p:nvPr>
            <p:ph type="title"/>
          </p:nvPr>
        </p:nvSpPr>
        <p:spPr>
          <a:xfrm>
            <a:off x="1624275" y="2150850"/>
            <a:ext cx="61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ko" sz="6000">
                <a:solidFill>
                  <a:srgbClr val="434343"/>
                </a:solidFill>
              </a:rPr>
              <a:t>Git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1"/>
          <p:cNvSpPr/>
          <p:nvPr/>
        </p:nvSpPr>
        <p:spPr>
          <a:xfrm>
            <a:off x="4317575" y="4101950"/>
            <a:ext cx="1268100" cy="26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2199000" y="0"/>
            <a:ext cx="531600" cy="26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475"/>
            <a:ext cx="9143999" cy="50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/>
          <p:nvPr/>
        </p:nvSpPr>
        <p:spPr>
          <a:xfrm>
            <a:off x="3954125" y="3252241"/>
            <a:ext cx="1167000" cy="30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5"/>
          <p:cNvSpPr/>
          <p:nvPr/>
        </p:nvSpPr>
        <p:spPr>
          <a:xfrm>
            <a:off x="2391600" y="1802100"/>
            <a:ext cx="3205200" cy="26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2391600" y="4882800"/>
            <a:ext cx="3205200" cy="26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4520425" y="271550"/>
            <a:ext cx="2186700" cy="26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/>
          <p:nvPr/>
        </p:nvSpPr>
        <p:spPr>
          <a:xfrm>
            <a:off x="1076475" y="1337600"/>
            <a:ext cx="4135200" cy="35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/>
          <p:nvPr/>
        </p:nvSpPr>
        <p:spPr>
          <a:xfrm>
            <a:off x="1309150" y="442575"/>
            <a:ext cx="3607800" cy="284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8"/>
          <p:cNvSpPr/>
          <p:nvPr/>
        </p:nvSpPr>
        <p:spPr>
          <a:xfrm>
            <a:off x="62950" y="4838350"/>
            <a:ext cx="2180400" cy="24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5397800" y="0"/>
            <a:ext cx="3746400" cy="8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/>
          <p:nvPr/>
        </p:nvSpPr>
        <p:spPr>
          <a:xfrm>
            <a:off x="5586475" y="12300"/>
            <a:ext cx="3557400" cy="115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/>
          <p:nvPr/>
        </p:nvSpPr>
        <p:spPr>
          <a:xfrm>
            <a:off x="4424725" y="227325"/>
            <a:ext cx="2180400" cy="35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0"/>
          <p:cNvSpPr/>
          <p:nvPr/>
        </p:nvSpPr>
        <p:spPr>
          <a:xfrm>
            <a:off x="351400" y="1836075"/>
            <a:ext cx="8100600" cy="36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/>
          <p:nvPr/>
        </p:nvSpPr>
        <p:spPr>
          <a:xfrm>
            <a:off x="340075" y="4747725"/>
            <a:ext cx="8247600" cy="27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42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411" name="Google Shape;411;p42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42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3" name="Google Shape;413;p42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414" name="Google Shape;414;p42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415" name="Google Shape;415;p42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416" name="Google Shape;416;p42"/>
          <p:cNvSpPr txBox="1"/>
          <p:nvPr>
            <p:ph type="title"/>
          </p:nvPr>
        </p:nvSpPr>
        <p:spPr>
          <a:xfrm>
            <a:off x="2167200" y="2150850"/>
            <a:ext cx="480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6000">
                <a:solidFill>
                  <a:srgbClr val="434343"/>
                </a:solidFill>
              </a:rPr>
              <a:t>CRUD</a:t>
            </a:r>
            <a:endParaRPr sz="6000">
              <a:solidFill>
                <a:srgbClr val="434343"/>
              </a:solidFill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4091066" y="2886750"/>
            <a:ext cx="486000" cy="105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1662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875" y="152400"/>
            <a:ext cx="193157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8293" y="152400"/>
            <a:ext cx="22193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6">
            <a:alphaModFix/>
          </a:blip>
          <a:srcRect b="0" l="0" r="39968" t="0"/>
          <a:stretch/>
        </p:blipFill>
        <p:spPr>
          <a:xfrm>
            <a:off x="5148300" y="2018575"/>
            <a:ext cx="3933675" cy="29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/>
          <p:nvPr/>
        </p:nvSpPr>
        <p:spPr>
          <a:xfrm>
            <a:off x="5839050" y="2764475"/>
            <a:ext cx="2268300" cy="2571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7b6a7fdb18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8600"/>
            <a:ext cx="9144001" cy="27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7b6a7fdb18_1_63"/>
          <p:cNvSpPr/>
          <p:nvPr/>
        </p:nvSpPr>
        <p:spPr>
          <a:xfrm>
            <a:off x="2356875" y="1603750"/>
            <a:ext cx="443100" cy="25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7b6a7fdb18_1_63"/>
          <p:cNvSpPr/>
          <p:nvPr/>
        </p:nvSpPr>
        <p:spPr>
          <a:xfrm>
            <a:off x="4040375" y="1054400"/>
            <a:ext cx="443100" cy="2571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7b6a7fdb18_1_63"/>
          <p:cNvSpPr/>
          <p:nvPr/>
        </p:nvSpPr>
        <p:spPr>
          <a:xfrm>
            <a:off x="4483475" y="1054400"/>
            <a:ext cx="1452900" cy="2571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5"/>
          <p:cNvPicPr preferRelativeResize="0"/>
          <p:nvPr/>
        </p:nvPicPr>
        <p:blipFill rotWithShape="1">
          <a:blip r:embed="rId3">
            <a:alphaModFix/>
          </a:blip>
          <a:srcRect b="6873" l="0" r="0" t="9100"/>
          <a:stretch/>
        </p:blipFill>
        <p:spPr>
          <a:xfrm>
            <a:off x="0" y="468000"/>
            <a:ext cx="9143999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/>
          <p:nvPr/>
        </p:nvSpPr>
        <p:spPr>
          <a:xfrm>
            <a:off x="483150" y="2163250"/>
            <a:ext cx="6169200" cy="126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7b6a7fdb18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000"/>
            <a:ext cx="9143999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7b6a7fdb18_1_42"/>
          <p:cNvSpPr/>
          <p:nvPr/>
        </p:nvSpPr>
        <p:spPr>
          <a:xfrm>
            <a:off x="724050" y="2473025"/>
            <a:ext cx="1880700" cy="2445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7b6a7fdb18_1_42"/>
          <p:cNvSpPr/>
          <p:nvPr/>
        </p:nvSpPr>
        <p:spPr>
          <a:xfrm>
            <a:off x="724050" y="3185250"/>
            <a:ext cx="2635200" cy="2445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7b6a7fdb18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000"/>
            <a:ext cx="9143999" cy="43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7b6a7fdb18_1_45"/>
          <p:cNvSpPr/>
          <p:nvPr/>
        </p:nvSpPr>
        <p:spPr>
          <a:xfrm>
            <a:off x="724050" y="2388400"/>
            <a:ext cx="5350200" cy="861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7b6a7fdb18_1_45"/>
          <p:cNvSpPr/>
          <p:nvPr/>
        </p:nvSpPr>
        <p:spPr>
          <a:xfrm>
            <a:off x="724050" y="4088579"/>
            <a:ext cx="5350200" cy="6762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7b6a7fdb18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0" y="760400"/>
            <a:ext cx="5400001" cy="32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7b6a7fdb18_1_39"/>
          <p:cNvSpPr/>
          <p:nvPr/>
        </p:nvSpPr>
        <p:spPr>
          <a:xfrm>
            <a:off x="2403575" y="2777975"/>
            <a:ext cx="2657100" cy="2964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5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08" name="Google Shape;108;p5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" name="Google Shape;110;p5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11" name="Google Shape;111;p5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12" name="Google Shape;112;p5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13" name="Google Shape;113;p5"/>
          <p:cNvSpPr txBox="1"/>
          <p:nvPr>
            <p:ph type="title"/>
          </p:nvPr>
        </p:nvSpPr>
        <p:spPr>
          <a:xfrm>
            <a:off x="1624275" y="2150850"/>
            <a:ext cx="61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ko" sz="6000">
                <a:solidFill>
                  <a:srgbClr val="434343"/>
                </a:solidFill>
              </a:rPr>
              <a:t>Sequence diagram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7b6a7fdb18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22237"/>
            <a:ext cx="7200000" cy="489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7b6a7fdb18_1_73"/>
          <p:cNvSpPr/>
          <p:nvPr/>
        </p:nvSpPr>
        <p:spPr>
          <a:xfrm>
            <a:off x="1955850" y="1231825"/>
            <a:ext cx="4626300" cy="864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7b6a7fdb18_1_73"/>
          <p:cNvSpPr/>
          <p:nvPr/>
        </p:nvSpPr>
        <p:spPr>
          <a:xfrm>
            <a:off x="1609875" y="735375"/>
            <a:ext cx="4626300" cy="2331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7b6a7fdb18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411750"/>
            <a:ext cx="7200001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7b6a7fdb18_1_80"/>
          <p:cNvSpPr/>
          <p:nvPr/>
        </p:nvSpPr>
        <p:spPr>
          <a:xfrm>
            <a:off x="3432125" y="3027800"/>
            <a:ext cx="1307100" cy="253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7b6a7fdb18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411750"/>
            <a:ext cx="7200000" cy="43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7b6a7fdb18_1_77"/>
          <p:cNvSpPr/>
          <p:nvPr/>
        </p:nvSpPr>
        <p:spPr>
          <a:xfrm>
            <a:off x="3516750" y="2407200"/>
            <a:ext cx="4287900" cy="164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7b6a7fdb18_1_77"/>
          <p:cNvSpPr/>
          <p:nvPr/>
        </p:nvSpPr>
        <p:spPr>
          <a:xfrm>
            <a:off x="3516750" y="2571900"/>
            <a:ext cx="4287900" cy="164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7b6a7fdb18_1_77"/>
          <p:cNvSpPr/>
          <p:nvPr/>
        </p:nvSpPr>
        <p:spPr>
          <a:xfrm>
            <a:off x="2087500" y="1681200"/>
            <a:ext cx="808500" cy="164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7b6a7fdb18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508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7b6a7fdb18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350" y="0"/>
            <a:ext cx="4423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7b6a7fdb18_1_58"/>
          <p:cNvSpPr/>
          <p:nvPr/>
        </p:nvSpPr>
        <p:spPr>
          <a:xfrm>
            <a:off x="968500" y="799250"/>
            <a:ext cx="1212900" cy="253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7b6a7fdb18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00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7b6a7fdb18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050" y="0"/>
            <a:ext cx="4733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7b64ab5d7b_0_66"/>
          <p:cNvPicPr preferRelativeResize="0"/>
          <p:nvPr/>
        </p:nvPicPr>
        <p:blipFill rotWithShape="1">
          <a:blip r:embed="rId3">
            <a:alphaModFix/>
          </a:blip>
          <a:srcRect b="-7816" l="0" r="0" t="0"/>
          <a:stretch/>
        </p:blipFill>
        <p:spPr>
          <a:xfrm>
            <a:off x="0" y="468000"/>
            <a:ext cx="9144001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g7b64ab5d7b_0_82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05" name="Google Shape;505;g7b64ab5d7b_0_82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g7b64ab5d7b_0_82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7" name="Google Shape;507;g7b64ab5d7b_0_82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508" name="Google Shape;508;g7b64ab5d7b_0_82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509" name="Google Shape;509;g7b64ab5d7b_0_82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10" name="Google Shape;510;g7b64ab5d7b_0_82"/>
          <p:cNvSpPr txBox="1"/>
          <p:nvPr>
            <p:ph type="title"/>
          </p:nvPr>
        </p:nvSpPr>
        <p:spPr>
          <a:xfrm>
            <a:off x="2167200" y="2150850"/>
            <a:ext cx="480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6000">
                <a:solidFill>
                  <a:srgbClr val="434343"/>
                </a:solidFill>
              </a:rPr>
              <a:t>CRUD</a:t>
            </a:r>
            <a:endParaRPr sz="6000">
              <a:solidFill>
                <a:srgbClr val="434343"/>
              </a:solidFill>
            </a:endParaRPr>
          </a:p>
        </p:txBody>
      </p:sp>
      <p:sp>
        <p:nvSpPr>
          <p:cNvPr id="511" name="Google Shape;511;g7b64ab5d7b_0_82"/>
          <p:cNvSpPr/>
          <p:nvPr/>
        </p:nvSpPr>
        <p:spPr>
          <a:xfrm>
            <a:off x="3508325" y="2886750"/>
            <a:ext cx="486000" cy="105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7b64ab5d7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000"/>
            <a:ext cx="9143999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7b64ab5d7b_0_13"/>
          <p:cNvSpPr/>
          <p:nvPr/>
        </p:nvSpPr>
        <p:spPr>
          <a:xfrm>
            <a:off x="620625" y="2219125"/>
            <a:ext cx="2209800" cy="272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7b64ab5d7b_0_13"/>
          <p:cNvSpPr/>
          <p:nvPr/>
        </p:nvSpPr>
        <p:spPr>
          <a:xfrm>
            <a:off x="744825" y="3123775"/>
            <a:ext cx="2593200" cy="272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7b64ab5d7b_0_13"/>
          <p:cNvSpPr/>
          <p:nvPr/>
        </p:nvSpPr>
        <p:spPr>
          <a:xfrm>
            <a:off x="744825" y="3595900"/>
            <a:ext cx="2085600" cy="272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7b64ab5d7b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000"/>
            <a:ext cx="9143999" cy="43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7b64ab5d7b_0_18"/>
          <p:cNvSpPr/>
          <p:nvPr/>
        </p:nvSpPr>
        <p:spPr>
          <a:xfrm>
            <a:off x="620625" y="4080925"/>
            <a:ext cx="4005600" cy="7071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7b64ab5d7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000"/>
            <a:ext cx="9144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7b64ab5d7b_0_23"/>
          <p:cNvSpPr/>
          <p:nvPr/>
        </p:nvSpPr>
        <p:spPr>
          <a:xfrm>
            <a:off x="667625" y="987325"/>
            <a:ext cx="4870800" cy="7071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7b64ab5d7b_0_23"/>
          <p:cNvSpPr/>
          <p:nvPr/>
        </p:nvSpPr>
        <p:spPr>
          <a:xfrm>
            <a:off x="584950" y="2982750"/>
            <a:ext cx="3627600" cy="15966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6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19" name="Google Shape;119;p6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1" name="Google Shape;121;p6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22" name="Google Shape;122;p6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23" name="Google Shape;123;p6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24" name="Google Shape;124;p6"/>
          <p:cNvSpPr txBox="1"/>
          <p:nvPr>
            <p:ph type="title"/>
          </p:nvPr>
        </p:nvSpPr>
        <p:spPr>
          <a:xfrm>
            <a:off x="1624275" y="2150850"/>
            <a:ext cx="61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ko" sz="6000">
                <a:solidFill>
                  <a:srgbClr val="434343"/>
                </a:solidFill>
              </a:rPr>
              <a:t>Login</a:t>
            </a:r>
            <a:endParaRPr b="1"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7b64ab5d7b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00" y="205075"/>
            <a:ext cx="8186949" cy="44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7b64ab5d7b_0_42"/>
          <p:cNvSpPr/>
          <p:nvPr/>
        </p:nvSpPr>
        <p:spPr>
          <a:xfrm>
            <a:off x="942300" y="827475"/>
            <a:ext cx="919500" cy="159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7b64ab5d7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775"/>
            <a:ext cx="9143999" cy="449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7b64ab5d7b_0_50"/>
          <p:cNvPicPr preferRelativeResize="0"/>
          <p:nvPr/>
        </p:nvPicPr>
        <p:blipFill rotWithShape="1">
          <a:blip r:embed="rId3">
            <a:alphaModFix/>
          </a:blip>
          <a:srcRect b="-7816" l="0" r="0" t="0"/>
          <a:stretch/>
        </p:blipFill>
        <p:spPr>
          <a:xfrm>
            <a:off x="0" y="468000"/>
            <a:ext cx="9144001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7b64ab5d7b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000"/>
            <a:ext cx="9143999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7b64ab5d7b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000"/>
            <a:ext cx="9144001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7b64ab5d7b_0_58"/>
          <p:cNvSpPr/>
          <p:nvPr/>
        </p:nvSpPr>
        <p:spPr>
          <a:xfrm>
            <a:off x="1092750" y="4176925"/>
            <a:ext cx="6984600" cy="4212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7b64ab5d7b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000"/>
            <a:ext cx="9143999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7b64ab5d7b_0_62"/>
          <p:cNvSpPr/>
          <p:nvPr/>
        </p:nvSpPr>
        <p:spPr>
          <a:xfrm>
            <a:off x="1929600" y="3979450"/>
            <a:ext cx="3166800" cy="1392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g7b64ab5d7b_5_0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71" name="Google Shape;571;g7b64ab5d7b_5_0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g7b64ab5d7b_5_0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3" name="Google Shape;573;g7b64ab5d7b_5_0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574" name="Google Shape;574;g7b64ab5d7b_5_0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575" name="Google Shape;575;g7b64ab5d7b_5_0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76" name="Google Shape;576;g7b64ab5d7b_5_0"/>
          <p:cNvSpPr txBox="1"/>
          <p:nvPr>
            <p:ph type="title"/>
          </p:nvPr>
        </p:nvSpPr>
        <p:spPr>
          <a:xfrm>
            <a:off x="2167200" y="2150850"/>
            <a:ext cx="480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6000">
                <a:solidFill>
                  <a:srgbClr val="434343"/>
                </a:solidFill>
              </a:rPr>
              <a:t>CRUD</a:t>
            </a:r>
            <a:endParaRPr sz="6000">
              <a:solidFill>
                <a:srgbClr val="434343"/>
              </a:solidFill>
            </a:endParaRPr>
          </a:p>
        </p:txBody>
      </p:sp>
      <p:sp>
        <p:nvSpPr>
          <p:cNvPr id="577" name="Google Shape;577;g7b64ab5d7b_5_0"/>
          <p:cNvSpPr/>
          <p:nvPr/>
        </p:nvSpPr>
        <p:spPr>
          <a:xfrm>
            <a:off x="4600575" y="2886750"/>
            <a:ext cx="486000" cy="105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7b64ab5d7b_5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375" y="739950"/>
            <a:ext cx="4954949" cy="36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7b64ab5d7b_5_11"/>
          <p:cNvSpPr txBox="1"/>
          <p:nvPr/>
        </p:nvSpPr>
        <p:spPr>
          <a:xfrm>
            <a:off x="419213" y="4506150"/>
            <a:ext cx="322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사진1] localhost:3000/ 화면 </a:t>
            </a:r>
            <a:endParaRPr sz="1200"/>
          </a:p>
        </p:txBody>
      </p:sp>
      <p:pic>
        <p:nvPicPr>
          <p:cNvPr id="584" name="Google Shape;584;g7b64ab5d7b_5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" y="1219400"/>
            <a:ext cx="3817575" cy="270467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7b64ab5d7b_5_11"/>
          <p:cNvSpPr/>
          <p:nvPr/>
        </p:nvSpPr>
        <p:spPr>
          <a:xfrm>
            <a:off x="828900" y="1515300"/>
            <a:ext cx="1066800" cy="2286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7b64ab5d7b_5_11"/>
          <p:cNvSpPr/>
          <p:nvPr/>
        </p:nvSpPr>
        <p:spPr>
          <a:xfrm>
            <a:off x="6000975" y="2281250"/>
            <a:ext cx="2409900" cy="124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7b64ab5d7b_5_11"/>
          <p:cNvSpPr/>
          <p:nvPr/>
        </p:nvSpPr>
        <p:spPr>
          <a:xfrm>
            <a:off x="6000975" y="2600350"/>
            <a:ext cx="2550900" cy="124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7b64ab5d7b_5_11"/>
          <p:cNvSpPr txBox="1"/>
          <p:nvPr/>
        </p:nvSpPr>
        <p:spPr>
          <a:xfrm>
            <a:off x="4986438" y="4506150"/>
            <a:ext cx="322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사진2] 리액트 App.js </a:t>
            </a:r>
            <a:endParaRPr sz="1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7b64ab5d7b_5_25"/>
          <p:cNvPicPr preferRelativeResize="0"/>
          <p:nvPr/>
        </p:nvPicPr>
        <p:blipFill rotWithShape="1">
          <a:blip r:embed="rId3">
            <a:alphaModFix/>
          </a:blip>
          <a:srcRect b="0" l="0" r="15088" t="0"/>
          <a:stretch/>
        </p:blipFill>
        <p:spPr>
          <a:xfrm>
            <a:off x="85725" y="313100"/>
            <a:ext cx="4332634" cy="40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7b64ab5d7b_5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747" y="313100"/>
            <a:ext cx="4564103" cy="40608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7b64ab5d7b_5_25"/>
          <p:cNvSpPr/>
          <p:nvPr/>
        </p:nvSpPr>
        <p:spPr>
          <a:xfrm>
            <a:off x="6680325" y="3383375"/>
            <a:ext cx="2371800" cy="328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7b64ab5d7b_5_25"/>
          <p:cNvSpPr txBox="1"/>
          <p:nvPr/>
        </p:nvSpPr>
        <p:spPr>
          <a:xfrm>
            <a:off x="431638" y="4506150"/>
            <a:ext cx="364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사진3] ListUserComponent.jsx_editUser </a:t>
            </a:r>
            <a:endParaRPr sz="1200"/>
          </a:p>
        </p:txBody>
      </p:sp>
      <p:sp>
        <p:nvSpPr>
          <p:cNvPr id="597" name="Google Shape;597;g7b64ab5d7b_5_25"/>
          <p:cNvSpPr/>
          <p:nvPr/>
        </p:nvSpPr>
        <p:spPr>
          <a:xfrm>
            <a:off x="1676625" y="3334575"/>
            <a:ext cx="2169000" cy="4833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7b64ab5d7b_5_25"/>
          <p:cNvSpPr txBox="1"/>
          <p:nvPr/>
        </p:nvSpPr>
        <p:spPr>
          <a:xfrm>
            <a:off x="4984388" y="4506150"/>
            <a:ext cx="364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사진4] ListUserComponent.jsx_render </a:t>
            </a:r>
            <a:endParaRPr sz="1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7b64ab5d7b_5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45300"/>
            <a:ext cx="3867450" cy="43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7b64ab5d7b_5_50"/>
          <p:cNvSpPr txBox="1"/>
          <p:nvPr/>
        </p:nvSpPr>
        <p:spPr>
          <a:xfrm>
            <a:off x="360226" y="4506150"/>
            <a:ext cx="3489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사진5] localhost:3000/edit-user 화면 </a:t>
            </a:r>
            <a:endParaRPr sz="1200"/>
          </a:p>
        </p:txBody>
      </p:sp>
      <p:sp>
        <p:nvSpPr>
          <p:cNvPr id="605" name="Google Shape;605;g7b64ab5d7b_5_50"/>
          <p:cNvSpPr txBox="1"/>
          <p:nvPr/>
        </p:nvSpPr>
        <p:spPr>
          <a:xfrm>
            <a:off x="5157200" y="4506150"/>
            <a:ext cx="3295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 6] EditUserComponent.jsx</a:t>
            </a:r>
            <a:endParaRPr sz="1200"/>
          </a:p>
        </p:txBody>
      </p:sp>
      <p:pic>
        <p:nvPicPr>
          <p:cNvPr id="606" name="Google Shape;606;g7b64ab5d7b_5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275" y="242825"/>
            <a:ext cx="4509053" cy="4201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7b64ab5d7b_5_50"/>
          <p:cNvSpPr/>
          <p:nvPr/>
        </p:nvSpPr>
        <p:spPr>
          <a:xfrm>
            <a:off x="886050" y="438975"/>
            <a:ext cx="1343100" cy="2286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"/>
          <p:cNvPicPr preferRelativeResize="0"/>
          <p:nvPr/>
        </p:nvPicPr>
        <p:blipFill rotWithShape="1">
          <a:blip r:embed="rId4">
            <a:alphaModFix/>
          </a:blip>
          <a:srcRect b="66167" l="0" r="57891" t="0"/>
          <a:stretch/>
        </p:blipFill>
        <p:spPr>
          <a:xfrm>
            <a:off x="4823975" y="2650450"/>
            <a:ext cx="2801075" cy="202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7b64ab5d7b_5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9" y="572100"/>
            <a:ext cx="4528262" cy="37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7b64ab5d7b_5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0" y="572100"/>
            <a:ext cx="4457700" cy="3741397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7b64ab5d7b_5_57"/>
          <p:cNvSpPr/>
          <p:nvPr/>
        </p:nvSpPr>
        <p:spPr>
          <a:xfrm>
            <a:off x="6256450" y="1357325"/>
            <a:ext cx="2695500" cy="190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7b64ab5d7b_5_57"/>
          <p:cNvSpPr/>
          <p:nvPr/>
        </p:nvSpPr>
        <p:spPr>
          <a:xfrm>
            <a:off x="8051925" y="1995475"/>
            <a:ext cx="938100" cy="133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7b64ab5d7b_5_57"/>
          <p:cNvSpPr/>
          <p:nvPr/>
        </p:nvSpPr>
        <p:spPr>
          <a:xfrm>
            <a:off x="6194500" y="3952875"/>
            <a:ext cx="2819400" cy="133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7b64ab5d7b_5_57"/>
          <p:cNvSpPr txBox="1"/>
          <p:nvPr/>
        </p:nvSpPr>
        <p:spPr>
          <a:xfrm>
            <a:off x="4966075" y="4506150"/>
            <a:ext cx="374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 8] EditUserComponent.jsx_render()</a:t>
            </a:r>
            <a:endParaRPr sz="1200"/>
          </a:p>
        </p:txBody>
      </p:sp>
      <p:sp>
        <p:nvSpPr>
          <p:cNvPr id="618" name="Google Shape;618;g7b64ab5d7b_5_57"/>
          <p:cNvSpPr txBox="1"/>
          <p:nvPr/>
        </p:nvSpPr>
        <p:spPr>
          <a:xfrm>
            <a:off x="629100" y="4506150"/>
            <a:ext cx="3295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 7] EditUserComponent.jsx</a:t>
            </a:r>
            <a:endParaRPr sz="1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g7b64ab5d7b_5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400" y="342125"/>
            <a:ext cx="4478549" cy="40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7b64ab5d7b_5_76"/>
          <p:cNvSpPr/>
          <p:nvPr/>
        </p:nvSpPr>
        <p:spPr>
          <a:xfrm>
            <a:off x="5923075" y="666750"/>
            <a:ext cx="2695500" cy="190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7b64ab5d7b_5_76"/>
          <p:cNvSpPr/>
          <p:nvPr/>
        </p:nvSpPr>
        <p:spPr>
          <a:xfrm>
            <a:off x="5980175" y="3552825"/>
            <a:ext cx="2819400" cy="3525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7b64ab5d7b_5_76"/>
          <p:cNvSpPr txBox="1"/>
          <p:nvPr/>
        </p:nvSpPr>
        <p:spPr>
          <a:xfrm>
            <a:off x="4842625" y="4543475"/>
            <a:ext cx="374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 10] ApiService.js</a:t>
            </a:r>
            <a:endParaRPr sz="1200"/>
          </a:p>
        </p:txBody>
      </p:sp>
      <p:sp>
        <p:nvSpPr>
          <p:cNvPr id="627" name="Google Shape;627;g7b64ab5d7b_5_76"/>
          <p:cNvSpPr txBox="1"/>
          <p:nvPr/>
        </p:nvSpPr>
        <p:spPr>
          <a:xfrm>
            <a:off x="90875" y="4543475"/>
            <a:ext cx="383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[CURD-R 사진 9] localhost:3000/edit-user 내용수정</a:t>
            </a:r>
            <a:endParaRPr sz="1200"/>
          </a:p>
        </p:txBody>
      </p:sp>
      <p:pic>
        <p:nvPicPr>
          <p:cNvPr id="628" name="Google Shape;628;g7b64ab5d7b_5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" y="342125"/>
            <a:ext cx="3296343" cy="420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48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634" name="Google Shape;634;p48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48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6" name="Google Shape;636;p48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637" name="Google Shape;637;p48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638" name="Google Shape;638;p48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639" name="Google Shape;639;p48"/>
          <p:cNvSpPr txBox="1"/>
          <p:nvPr>
            <p:ph type="title"/>
          </p:nvPr>
        </p:nvSpPr>
        <p:spPr>
          <a:xfrm>
            <a:off x="2167200" y="2150850"/>
            <a:ext cx="480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6000">
                <a:solidFill>
                  <a:srgbClr val="434343"/>
                </a:solidFill>
              </a:rPr>
              <a:t>시연</a:t>
            </a:r>
            <a:endParaRPr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4" name="Google Shape;644;p49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645" name="Google Shape;645;p49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7" name="Google Shape;647;p49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648" name="Google Shape;648;p49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649" name="Google Shape;649;p49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650" name="Google Shape;650;p49"/>
          <p:cNvSpPr txBox="1"/>
          <p:nvPr>
            <p:ph type="title"/>
          </p:nvPr>
        </p:nvSpPr>
        <p:spPr>
          <a:xfrm>
            <a:off x="2167200" y="2150850"/>
            <a:ext cx="480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6000">
                <a:solidFill>
                  <a:srgbClr val="434343"/>
                </a:solidFill>
              </a:rPr>
              <a:t>끝</a:t>
            </a:r>
            <a:endParaRPr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9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36" name="Google Shape;136;p9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8" name="Google Shape;138;p9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39" name="Google Shape;139;p9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40" name="Google Shape;140;p9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41" name="Google Shape;141;p9"/>
          <p:cNvSpPr txBox="1"/>
          <p:nvPr>
            <p:ph type="title"/>
          </p:nvPr>
        </p:nvSpPr>
        <p:spPr>
          <a:xfrm>
            <a:off x="1624275" y="2150850"/>
            <a:ext cx="6119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ko" sz="6000">
                <a:solidFill>
                  <a:srgbClr val="434343"/>
                </a:solidFill>
              </a:rPr>
              <a:t>Project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Google Shape;146;p1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{183CCDBA-5FE6-45F0-B0BC-BC9C9CFC2C9A}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US_PR_01_a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기본값 입력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mp_setdefault.html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7" name="Google Shape;147;p10"/>
          <p:cNvGraphicFramePr/>
          <p:nvPr/>
        </p:nvGraphicFramePr>
        <p:xfrm>
          <a:off x="7033325" y="15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{183CCDBA-5FE6-45F0-B0BC-BC9C9CFC2C9A}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프로젝트 기본값 입력 modal 페이지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취소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: 유저 메인(US_MA_01_c)으로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2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제목 입력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프로젝트 제목을 입력한다.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실시일 입력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</a:t>
                      </a:r>
                      <a:r>
                        <a:rPr lang="ko" sz="800">
                          <a:solidFill>
                            <a:srgbClr val="000000"/>
                          </a:solidFill>
                        </a:rPr>
                        <a:t>음식점에 가는 날짜를 입력한다.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인원수 선택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1명부터 10명까지 입력 가능하다.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상세페이지로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상세정보입력 페이지(</a:t>
                      </a:r>
                      <a:r>
                        <a:rPr lang="ko" sz="800">
                          <a:solidFill>
                            <a:srgbClr val="000000"/>
                          </a:solidFill>
                        </a:rPr>
                        <a:t>US_PR_02_b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8" name="Google Shape;148;p10"/>
          <p:cNvGrpSpPr/>
          <p:nvPr/>
        </p:nvGrpSpPr>
        <p:grpSpPr>
          <a:xfrm>
            <a:off x="2867439" y="1025233"/>
            <a:ext cx="4148227" cy="3455258"/>
            <a:chOff x="50" y="419650"/>
            <a:chExt cx="7033277" cy="4724816"/>
          </a:xfrm>
        </p:grpSpPr>
        <p:pic>
          <p:nvPicPr>
            <p:cNvPr id="149" name="Google Shape;14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" y="419650"/>
              <a:ext cx="7033277" cy="4724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0"/>
            <p:cNvSpPr/>
            <p:nvPr/>
          </p:nvSpPr>
          <p:spPr>
            <a:xfrm>
              <a:off x="2361800" y="3187800"/>
              <a:ext cx="180000" cy="180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1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2290588" y="1818475"/>
              <a:ext cx="2452200" cy="1333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2361800" y="1894675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B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2361800" y="2281975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AC</a:t>
              </a:r>
              <a:endParaRPr sz="10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2361800" y="2691513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AD</a:t>
              </a:r>
              <a:endParaRPr sz="10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4824000" y="1226675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A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5004000" y="1330800"/>
              <a:ext cx="144000" cy="144000"/>
            </a:xfrm>
            <a:prstGeom prst="flowChartSummingJunction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" name="Google Shape;15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25" y="987074"/>
            <a:ext cx="2714738" cy="36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"/>
          <p:cNvSpPr/>
          <p:nvPr/>
        </p:nvSpPr>
        <p:spPr>
          <a:xfrm>
            <a:off x="204904" y="1377929"/>
            <a:ext cx="1927200" cy="16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"/>
          <p:cNvSpPr/>
          <p:nvPr/>
        </p:nvSpPr>
        <p:spPr>
          <a:xfrm>
            <a:off x="204900" y="3469700"/>
            <a:ext cx="2057400" cy="16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